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92" r:id="rId4"/>
    <p:sldId id="257" r:id="rId5"/>
    <p:sldId id="259" r:id="rId6"/>
    <p:sldId id="258" r:id="rId7"/>
    <p:sldId id="277" r:id="rId8"/>
    <p:sldId id="291" r:id="rId9"/>
    <p:sldId id="275" r:id="rId10"/>
    <p:sldId id="276" r:id="rId11"/>
    <p:sldId id="285" r:id="rId12"/>
    <p:sldId id="286" r:id="rId13"/>
    <p:sldId id="288" r:id="rId14"/>
    <p:sldId id="289" r:id="rId15"/>
    <p:sldId id="301" r:id="rId16"/>
    <p:sldId id="303" r:id="rId17"/>
    <p:sldId id="302" r:id="rId18"/>
    <p:sldId id="260" r:id="rId19"/>
    <p:sldId id="265" r:id="rId20"/>
    <p:sldId id="261" r:id="rId21"/>
    <p:sldId id="262" r:id="rId22"/>
    <p:sldId id="263" r:id="rId23"/>
    <p:sldId id="264" r:id="rId24"/>
    <p:sldId id="284" r:id="rId25"/>
    <p:sldId id="266" r:id="rId26"/>
    <p:sldId id="267" r:id="rId27"/>
    <p:sldId id="282" r:id="rId28"/>
    <p:sldId id="269" r:id="rId29"/>
    <p:sldId id="270" r:id="rId30"/>
    <p:sldId id="271" r:id="rId31"/>
    <p:sldId id="283" r:id="rId32"/>
    <p:sldId id="273" r:id="rId33"/>
    <p:sldId id="274" r:id="rId34"/>
    <p:sldId id="304" r:id="rId35"/>
    <p:sldId id="280" r:id="rId36"/>
    <p:sldId id="296" r:id="rId37"/>
    <p:sldId id="293" r:id="rId38"/>
    <p:sldId id="299" r:id="rId39"/>
    <p:sldId id="298" r:id="rId40"/>
    <p:sldId id="295" r:id="rId41"/>
    <p:sldId id="300" r:id="rId42"/>
    <p:sldId id="2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4"/>
  </p:normalViewPr>
  <p:slideViewPr>
    <p:cSldViewPr snapToGrid="0" snapToObjects="1">
      <p:cViewPr>
        <p:scale>
          <a:sx n="91" d="100"/>
          <a:sy n="91" d="100"/>
        </p:scale>
        <p:origin x="13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5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MSIS 5633</a:t>
            </a:r>
            <a:br>
              <a:rPr lang="en-US" sz="4800" dirty="0"/>
            </a:br>
            <a:r>
              <a:rPr lang="en-US" sz="4800" dirty="0"/>
              <a:t> Understanding causes of Injury Severity in Accidents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Saumitra Joshi</a:t>
            </a:r>
          </a:p>
          <a:p>
            <a:r>
              <a:rPr lang="en-US" dirty="0"/>
              <a:t>Souparna Lodh</a:t>
            </a:r>
          </a:p>
          <a:p>
            <a:r>
              <a:rPr lang="en-US" dirty="0" err="1"/>
              <a:t>Ankit</a:t>
            </a:r>
            <a:r>
              <a:rPr lang="en-US" dirty="0"/>
              <a:t> Singh</a:t>
            </a:r>
          </a:p>
          <a:p>
            <a:r>
              <a:rPr lang="en-US" dirty="0" err="1"/>
              <a:t>Madhav</a:t>
            </a:r>
            <a:r>
              <a:rPr lang="en-US" dirty="0"/>
              <a:t> Sharma</a:t>
            </a:r>
          </a:p>
        </p:txBody>
      </p:sp>
    </p:spTree>
    <p:extLst>
      <p:ext uri="{BB962C8B-B14F-4D97-AF65-F5344CB8AC3E}">
        <p14:creationId xmlns:p14="http://schemas.microsoft.com/office/powerpoint/2010/main" val="784050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6866" y="2153265"/>
            <a:ext cx="4265752" cy="4498258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2200" dirty="0"/>
              <a:t>Numeric Binner</a:t>
            </a:r>
          </a:p>
          <a:p>
            <a:pPr lvl="1">
              <a:buClr>
                <a:schemeClr val="tx1"/>
              </a:buClr>
            </a:pPr>
            <a:r>
              <a:rPr lang="en-US" sz="2200" dirty="0"/>
              <a:t>To create categories for some variables –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INJ_SEV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SEAT_POS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AIR_BAG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EJECTION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HAZ_PLAC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HAZ_REL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WEATHER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MAN_COLL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REGION</a:t>
            </a:r>
          </a:p>
          <a:p>
            <a:pPr lvl="2">
              <a:buClr>
                <a:schemeClr val="tx1"/>
              </a:buClr>
            </a:pPr>
            <a:r>
              <a:rPr lang="en-US" sz="2200" dirty="0"/>
              <a:t>LAND_USE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64" y="2759687"/>
            <a:ext cx="7204502" cy="35938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49271" y="2645386"/>
            <a:ext cx="2235667" cy="1917821"/>
          </a:xfrm>
          <a:prstGeom prst="ellipse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7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6866" y="2554086"/>
            <a:ext cx="4265752" cy="383285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dirty="0"/>
              <a:t>Column Filter</a:t>
            </a:r>
          </a:p>
          <a:p>
            <a:pPr lvl="1">
              <a:buClr>
                <a:schemeClr val="tx1"/>
              </a:buClr>
            </a:pPr>
            <a:endParaRPr lang="en-US" sz="1800" dirty="0"/>
          </a:p>
          <a:p>
            <a:pPr lvl="1">
              <a:buClr>
                <a:schemeClr val="tx1"/>
              </a:buClr>
            </a:pPr>
            <a:r>
              <a:rPr lang="en-US" sz="1800" dirty="0"/>
              <a:t>Removed those columns for which we created binning variables in the previous step.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64" y="2759687"/>
            <a:ext cx="7204502" cy="359385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377970" y="4435722"/>
            <a:ext cx="2613737" cy="2123422"/>
          </a:xfrm>
          <a:prstGeom prst="ellipse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8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6866" y="2554086"/>
            <a:ext cx="4265752" cy="383285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dirty="0"/>
              <a:t>Row Filter</a:t>
            </a:r>
          </a:p>
          <a:p>
            <a:pPr lvl="1">
              <a:buClr>
                <a:schemeClr val="tx1"/>
              </a:buClr>
            </a:pPr>
            <a:endParaRPr lang="en-US" sz="1800" dirty="0"/>
          </a:p>
          <a:p>
            <a:pPr lvl="1">
              <a:buClr>
                <a:schemeClr val="tx1"/>
              </a:buClr>
            </a:pPr>
            <a:r>
              <a:rPr lang="en-US" sz="1800" dirty="0"/>
              <a:t>Remove the rows for which PERNOTMVIT = 0</a:t>
            </a:r>
          </a:p>
          <a:p>
            <a:pPr lvl="1">
              <a:buClr>
                <a:schemeClr val="tx1"/>
              </a:buClr>
            </a:pPr>
            <a:endParaRPr lang="en-US" sz="1800" dirty="0"/>
          </a:p>
          <a:p>
            <a:pPr lvl="1">
              <a:buClr>
                <a:schemeClr val="tx1"/>
              </a:buClr>
            </a:pPr>
            <a:r>
              <a:rPr lang="en-US" sz="1800" dirty="0"/>
              <a:t>PERNOTMVIT: Number of Persons Not in Motor Vehicles in Transport (MVIT).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64" y="2759687"/>
            <a:ext cx="7204502" cy="359385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67746" y="2726285"/>
            <a:ext cx="2613737" cy="2047938"/>
          </a:xfrm>
          <a:prstGeom prst="ellipse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6029" y="2429393"/>
            <a:ext cx="4265752" cy="383285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dirty="0"/>
              <a:t>Nominal Value Row Filter</a:t>
            </a:r>
          </a:p>
          <a:p>
            <a:pPr>
              <a:buClr>
                <a:schemeClr val="tx1"/>
              </a:buClr>
            </a:pPr>
            <a:endParaRPr lang="en-US" sz="1800" dirty="0"/>
          </a:p>
          <a:p>
            <a:pPr lvl="1">
              <a:buClr>
                <a:schemeClr val="tx1"/>
              </a:buClr>
            </a:pPr>
            <a:r>
              <a:rPr lang="en-US" sz="1800" dirty="0"/>
              <a:t>Created 4 bins for INJ_SEV in Numeric Binner:</a:t>
            </a:r>
          </a:p>
          <a:p>
            <a:pPr lvl="2">
              <a:buClr>
                <a:schemeClr val="tx1"/>
              </a:buClr>
            </a:pPr>
            <a:r>
              <a:rPr lang="en-US" sz="1600" dirty="0"/>
              <a:t>No Injury</a:t>
            </a:r>
          </a:p>
          <a:p>
            <a:pPr lvl="2">
              <a:buClr>
                <a:schemeClr val="tx1"/>
              </a:buClr>
            </a:pPr>
            <a:r>
              <a:rPr lang="en-US" sz="1600" dirty="0"/>
              <a:t>Minor Injury</a:t>
            </a:r>
          </a:p>
          <a:p>
            <a:pPr lvl="2">
              <a:buClr>
                <a:schemeClr val="tx1"/>
              </a:buClr>
            </a:pPr>
            <a:r>
              <a:rPr lang="en-US" sz="1600" dirty="0"/>
              <a:t>Serious Injury</a:t>
            </a:r>
          </a:p>
          <a:p>
            <a:pPr lvl="2">
              <a:buClr>
                <a:schemeClr val="tx1"/>
              </a:buClr>
            </a:pPr>
            <a:r>
              <a:rPr lang="en-US" sz="1600" dirty="0"/>
              <a:t>NA</a:t>
            </a:r>
          </a:p>
          <a:p>
            <a:pPr lvl="2">
              <a:buClr>
                <a:schemeClr val="tx1"/>
              </a:buClr>
            </a:pPr>
            <a:endParaRPr lang="en-US" sz="1600" dirty="0"/>
          </a:p>
          <a:p>
            <a:pPr marL="742950" lvl="3" indent="-285750">
              <a:buClr>
                <a:schemeClr val="tx1"/>
              </a:buClr>
            </a:pPr>
            <a:r>
              <a:rPr lang="en-US" sz="1800" dirty="0"/>
              <a:t>Filter out the INJ_SEV rows for just Minor and Major Injuries.</a:t>
            </a:r>
          </a:p>
          <a:p>
            <a:pPr lvl="2">
              <a:buClr>
                <a:schemeClr val="tx1"/>
              </a:buClr>
            </a:pPr>
            <a:endParaRPr lang="en-US" sz="100" dirty="0"/>
          </a:p>
          <a:p>
            <a:pPr lvl="1">
              <a:buClr>
                <a:schemeClr val="tx1"/>
              </a:buClr>
            </a:pPr>
            <a:endParaRPr lang="en-US" sz="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64" y="2759687"/>
            <a:ext cx="7204502" cy="359385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81085" y="4345822"/>
            <a:ext cx="2613737" cy="2047938"/>
          </a:xfrm>
          <a:prstGeom prst="ellipse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50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6029" y="2429393"/>
            <a:ext cx="4265752" cy="383285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dirty="0"/>
              <a:t>Missing Value</a:t>
            </a:r>
          </a:p>
          <a:p>
            <a:pPr lvl="1">
              <a:buClr>
                <a:schemeClr val="tx1"/>
              </a:buClr>
            </a:pPr>
            <a:endParaRPr lang="en-US" sz="1800" dirty="0"/>
          </a:p>
          <a:p>
            <a:pPr lvl="1">
              <a:buClr>
                <a:schemeClr val="tx1"/>
              </a:buClr>
            </a:pPr>
            <a:r>
              <a:rPr lang="en-US" sz="1800" dirty="0"/>
              <a:t>Remove records with Missing value.</a:t>
            </a:r>
          </a:p>
          <a:p>
            <a:pPr lvl="1">
              <a:buClr>
                <a:schemeClr val="tx1"/>
              </a:buClr>
            </a:pPr>
            <a:endParaRPr lang="en-US" sz="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64" y="2759687"/>
            <a:ext cx="7204502" cy="359385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385536" y="2508677"/>
            <a:ext cx="2613737" cy="2047938"/>
          </a:xfrm>
          <a:prstGeom prst="ellipse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9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6029" y="2429393"/>
            <a:ext cx="4265752" cy="383285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dirty="0" smtClean="0"/>
              <a:t>One to Many</a:t>
            </a:r>
            <a:endParaRPr lang="en-US" sz="2200" dirty="0"/>
          </a:p>
          <a:p>
            <a:pPr lvl="1">
              <a:buClr>
                <a:schemeClr val="tx1"/>
              </a:buClr>
            </a:pPr>
            <a:endParaRPr lang="en-US" sz="1800" dirty="0"/>
          </a:p>
          <a:p>
            <a:pPr lvl="1">
              <a:buClr>
                <a:schemeClr val="tx1"/>
              </a:buClr>
            </a:pPr>
            <a:r>
              <a:rPr lang="en-US" sz="1800" dirty="0" smtClean="0"/>
              <a:t>Converting categorical columns to numeric for ANN model.</a:t>
            </a:r>
            <a:endParaRPr lang="en-US" sz="1800" dirty="0"/>
          </a:p>
          <a:p>
            <a:pPr lvl="1">
              <a:buClr>
                <a:schemeClr val="tx1"/>
              </a:buClr>
            </a:pPr>
            <a:endParaRPr lang="en-US" sz="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6" y="2134893"/>
            <a:ext cx="6786672" cy="39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8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6029" y="2429393"/>
            <a:ext cx="4265752" cy="383285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dirty="0" smtClean="0"/>
              <a:t>Column Filter</a:t>
            </a:r>
            <a:endParaRPr lang="en-US" sz="2200" dirty="0"/>
          </a:p>
          <a:p>
            <a:pPr lvl="1">
              <a:buClr>
                <a:schemeClr val="tx1"/>
              </a:buClr>
            </a:pPr>
            <a:endParaRPr lang="en-US" sz="1800" dirty="0"/>
          </a:p>
          <a:p>
            <a:pPr lvl="1">
              <a:buClr>
                <a:schemeClr val="tx1"/>
              </a:buClr>
            </a:pPr>
            <a:r>
              <a:rPr lang="en-US" sz="1800" dirty="0" smtClean="0"/>
              <a:t>Removed the String type columns which we’ve already converted to numeric ones in the previous step by using </a:t>
            </a:r>
          </a:p>
          <a:p>
            <a:pPr marL="457200" lvl="1" indent="0">
              <a:buClr>
                <a:schemeClr val="tx1"/>
              </a:buClr>
              <a:buNone/>
            </a:pPr>
            <a:r>
              <a:rPr lang="en-US" sz="1800" dirty="0" smtClean="0"/>
              <a:t>   One-to-Many Node.</a:t>
            </a:r>
            <a:endParaRPr lang="en-US" sz="1800" dirty="0"/>
          </a:p>
          <a:p>
            <a:pPr lvl="1">
              <a:buClr>
                <a:schemeClr val="tx1"/>
              </a:buClr>
            </a:pPr>
            <a:endParaRPr lang="en-US" sz="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0" y="2143051"/>
            <a:ext cx="6917375" cy="39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9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9551" y="2429393"/>
            <a:ext cx="4265752" cy="383285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dirty="0" smtClean="0"/>
              <a:t>Normalizer</a:t>
            </a:r>
          </a:p>
          <a:p>
            <a:pPr lvl="1">
              <a:buClr>
                <a:schemeClr val="tx1"/>
              </a:buClr>
            </a:pPr>
            <a:endParaRPr lang="en-US" sz="1800" dirty="0"/>
          </a:p>
          <a:p>
            <a:pPr lvl="1">
              <a:buClr>
                <a:schemeClr val="tx1"/>
              </a:buClr>
            </a:pPr>
            <a:r>
              <a:rPr lang="en-US" sz="1800" dirty="0" smtClean="0"/>
              <a:t>To Normalize the columns to use in ANN model.</a:t>
            </a:r>
            <a:endParaRPr lang="en-US" sz="1800" dirty="0"/>
          </a:p>
          <a:p>
            <a:pPr lvl="1">
              <a:buClr>
                <a:schemeClr val="tx1"/>
              </a:buClr>
            </a:pPr>
            <a:endParaRPr lang="en-US" sz="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038414"/>
            <a:ext cx="5872468" cy="44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5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F3F5796-B2A7-49D5-8014-3C7411E60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495C7AB3-DDDA-4FA0-BF21-964CA7FB0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38">
              <a:extLst>
                <a:ext uri="{FF2B5EF4-FFF2-40B4-BE49-F238E27FC236}">
                  <a16:creationId xmlns="" xmlns:a16="http://schemas.microsoft.com/office/drawing/2014/main" id="{82A587BB-1778-4DFA-8299-55EC69E75E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8DC8C9D7-A4DB-432E-ABE5-4B00662FBB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F362065-0C36-4BF8-B280-5CF7013D09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A9DE3C-0B2E-4E50-8E70-EE7BB8856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/>
              <a:t>Model Building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BC8F1801-B0E5-4E94-8FA9-8E8B71EEE7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67FA86-4DC8-4213-9BCD-93E27424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200" dirty="0"/>
              <a:t>We used three modelling techniques to achieve our business objectives – Decision Tree, Random Forest and Artificial Neural Network (ANN).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C46C6C3-E302-4712-B289-976DC302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212" y="1067346"/>
            <a:ext cx="3360531" cy="1319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0D6A7F9-4757-4830-A891-CEFCB9266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12" y="2715807"/>
            <a:ext cx="3360531" cy="1428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98CAB8-2EAC-459F-9608-7358752BF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050" y="4719796"/>
            <a:ext cx="3869268" cy="14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1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403821-585E-4664-85A4-543C67A7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BDCDE3E-8182-4639-A5F3-61AD378AD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06" y="2630727"/>
            <a:ext cx="6260963" cy="159654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96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4674193" cy="3599316"/>
          </a:xfrm>
        </p:spPr>
        <p:txBody>
          <a:bodyPr/>
          <a:lstStyle/>
          <a:p>
            <a:r>
              <a:rPr lang="en-US" dirty="0"/>
              <a:t>Business Understanding</a:t>
            </a:r>
          </a:p>
          <a:p>
            <a:r>
              <a:rPr lang="en-US" dirty="0"/>
              <a:t>Data Understanding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Model Building</a:t>
            </a:r>
          </a:p>
          <a:p>
            <a:r>
              <a:rPr lang="en-US" dirty="0"/>
              <a:t>Model Assessment</a:t>
            </a:r>
          </a:p>
          <a:p>
            <a:r>
              <a:rPr lang="en-US" dirty="0"/>
              <a:t>Deployment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1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3" name="Rectangle 42">
            <a:extLst>
              <a:ext uri="{FF2B5EF4-FFF2-40B4-BE49-F238E27FC236}">
                <a16:creationId xmlns=""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44">
            <a:extLst>
              <a:ext uri="{FF2B5EF4-FFF2-40B4-BE49-F238E27FC236}">
                <a16:creationId xmlns=""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BC3671-C2FC-4E54-A634-6541974F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Decision Tree</a:t>
            </a:r>
          </a:p>
        </p:txBody>
      </p:sp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5477897" y="937846"/>
            <a:ext cx="6503088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88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6F8E6E-5112-41E9-9A58-62EFB62B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Decision Tree Learner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66A769-3FE6-47E1-A201-CF2971F49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065" y="640080"/>
            <a:ext cx="4016044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47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B62AE1-B9EE-42CF-9BAA-74C2D7C6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Decision Tree Predictor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806" y="1469129"/>
            <a:ext cx="5359888" cy="32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2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9">
            <a:extLst>
              <a:ext uri="{FF2B5EF4-FFF2-40B4-BE49-F238E27FC236}">
                <a16:creationId xmlns=""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Picture 11">
            <a:extLst>
              <a:ext uri="{FF2B5EF4-FFF2-40B4-BE49-F238E27FC236}">
                <a16:creationId xmlns=""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7" name="Picture 13">
            <a:extLst>
              <a:ext uri="{FF2B5EF4-FFF2-40B4-BE49-F238E27FC236}">
                <a16:creationId xmlns=""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8" name="Rectangle 15">
            <a:extLst>
              <a:ext uri="{FF2B5EF4-FFF2-40B4-BE49-F238E27FC236}">
                <a16:creationId xmlns=""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17">
            <a:extLst>
              <a:ext uri="{FF2B5EF4-FFF2-40B4-BE49-F238E27FC236}">
                <a16:creationId xmlns=""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19">
            <a:extLst>
              <a:ext uri="{FF2B5EF4-FFF2-40B4-BE49-F238E27FC236}">
                <a16:creationId xmlns="" xmlns:a16="http://schemas.microsoft.com/office/drawing/2014/main" id="{533FF7DD-D2FA-46C8-9787-A6952E98A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1">
            <a:extLst>
              <a:ext uri="{FF2B5EF4-FFF2-40B4-BE49-F238E27FC236}">
                <a16:creationId xmlns="" xmlns:a16="http://schemas.microsoft.com/office/drawing/2014/main" id="{35C36830-A033-4A06-A25D-A600188CA8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52" name="Rectangle 23">
            <a:extLst>
              <a:ext uri="{FF2B5EF4-FFF2-40B4-BE49-F238E27FC236}">
                <a16:creationId xmlns="" xmlns:a16="http://schemas.microsoft.com/office/drawing/2014/main" id="{689DAA74-CAD5-45BD-BA32-B0C7B6491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F48975C2-BBC3-402B-A091-9D2FA45F25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1B027622-B281-4F07-A9C1-98988A69C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32CA39-5578-4243-B77F-9267FCE7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600"/>
              <a:t>Decision Tree Confusion Matrix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099921" y="65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4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3" b="88251"/>
          <a:stretch/>
        </p:blipFill>
        <p:spPr bwMode="auto">
          <a:xfrm>
            <a:off x="5439153" y="703715"/>
            <a:ext cx="4548909" cy="113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6"/>
          <a:srcRect l="56463" t="-417" r="-56463" b="47663"/>
          <a:stretch/>
        </p:blipFill>
        <p:spPr>
          <a:xfrm>
            <a:off x="5439153" y="2747131"/>
            <a:ext cx="12051678" cy="14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9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403821-585E-4664-85A4-543C67A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20" y="2260456"/>
            <a:ext cx="7155201" cy="40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5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F9C2BBD-AAF7-4C85-9BE4-E4C2F52353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EEF8B78-E487-4E1A-8945-35B4041B0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9B4F0B3-5A15-4AAD-B054-8BA920987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CCA43FE3-BC3A-4163-B2D9-721AA0F6F4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88AAD42-9F71-4F14-AE1E-C05DCFC60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D95E56-56E4-4809-9056-9DA42124A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Random Forest Learner</a:t>
            </a:r>
          </a:p>
        </p:txBody>
      </p:sp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878194" y="1838763"/>
            <a:ext cx="5071159" cy="26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23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6E0755-ABC7-4D25-AD05-2CAD1C2E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Random Forest Predictor</a:t>
            </a:r>
          </a:p>
        </p:txBody>
      </p:sp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821429" y="1821250"/>
            <a:ext cx="5303771" cy="29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53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6E0755-ABC7-4D25-AD05-2CAD1C2E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5400" dirty="0"/>
              <a:t>Random Forest Confusion Matrix</a:t>
            </a:r>
          </a:p>
        </p:txBody>
      </p:sp>
      <p:pic>
        <p:nvPicPr>
          <p:cNvPr id="19" name="Picture 18"/>
          <p:cNvPicPr/>
          <p:nvPr/>
        </p:nvPicPr>
        <p:blipFill rotWithShape="1">
          <a:blip r:embed="rId5"/>
          <a:srcRect l="-35312" t="-8550" r="52120" b="88831"/>
          <a:stretch/>
        </p:blipFill>
        <p:spPr>
          <a:xfrm>
            <a:off x="3457552" y="116645"/>
            <a:ext cx="7174922" cy="1946616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 rotWithShape="1">
          <a:blip r:embed="rId6"/>
          <a:srcRect l="64552" b="46423"/>
          <a:stretch/>
        </p:blipFill>
        <p:spPr>
          <a:xfrm>
            <a:off x="5964702" y="2700997"/>
            <a:ext cx="5725550" cy="13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51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48BB02-9A1B-4746-A383-872B232C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20" y="2289226"/>
            <a:ext cx="9181220" cy="3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31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C1FB2A-C137-4CA3-9824-AD97AE74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/>
              <a:t>Artificial Neural Network Learner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CD5DF91-A1FD-4ABA-B87F-4DA526C00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06" y="979398"/>
            <a:ext cx="6260963" cy="489920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27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more than 5 million road accidents every year in the last decade.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Everyday, more than 90 people die in motor vehicle accidents. </a:t>
            </a:r>
            <a:r>
              <a:rPr lang="en-US"/>
              <a:t>(NHTSA</a:t>
            </a:r>
            <a:r>
              <a:rPr lang="en-US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CDC lists unintentional accidents as 3</a:t>
            </a:r>
            <a:r>
              <a:rPr lang="en-US" baseline="30000" dirty="0"/>
              <a:t>rd</a:t>
            </a:r>
            <a:r>
              <a:rPr lang="en-US" dirty="0"/>
              <a:t> leading cause of unnatural death in the US.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 Accidents are leading cause of unintentional accidental deaths.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74" y="2336873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76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BFDB19-B171-413D-B476-41FA089A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/>
              <a:t>Artificial Neural Network Predictor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383" y="767957"/>
            <a:ext cx="5764042" cy="48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20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6E0755-ABC7-4D25-AD05-2CAD1C2E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5" y="2063262"/>
            <a:ext cx="4673621" cy="288436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5400" dirty="0"/>
              <a:t>Artificial Neural Network</a:t>
            </a:r>
            <a:br>
              <a:rPr lang="en-US" sz="5400" dirty="0"/>
            </a:br>
            <a:r>
              <a:rPr lang="en-US" sz="5400" dirty="0"/>
              <a:t>Confusion Matrix</a:t>
            </a:r>
          </a:p>
        </p:txBody>
      </p:sp>
      <p:pic>
        <p:nvPicPr>
          <p:cNvPr id="15" name="Picture 14"/>
          <p:cNvPicPr/>
          <p:nvPr/>
        </p:nvPicPr>
        <p:blipFill rotWithShape="1">
          <a:blip r:embed="rId5"/>
          <a:srcRect l="-540" t="321" r="50374" b="88803"/>
          <a:stretch/>
        </p:blipFill>
        <p:spPr>
          <a:xfrm>
            <a:off x="6260124" y="872197"/>
            <a:ext cx="4586066" cy="143490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6"/>
          <a:srcRect l="66974" t="3708" r="1451" b="43506"/>
          <a:stretch/>
        </p:blipFill>
        <p:spPr>
          <a:xfrm>
            <a:off x="6284237" y="3008368"/>
            <a:ext cx="4998051" cy="15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38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4D1EB3E-652B-4AA4-941C-CFA94272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Matrix for Model Assessment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27A00FE5-43FF-4F27-8345-287298A91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E43599-F26A-46DA-85CD-3E1EEE261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429" y="3944110"/>
            <a:ext cx="3063240" cy="576262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B46EB4EB-A907-45F6-A759-6D5B62D76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222" y="5505019"/>
            <a:ext cx="3070025" cy="576262"/>
          </a:xfrm>
        </p:spPr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11" name="Picture 10"/>
          <p:cNvPicPr/>
          <p:nvPr/>
        </p:nvPicPr>
        <p:blipFill rotWithShape="1">
          <a:blip r:embed="rId2"/>
          <a:srcRect t="85482"/>
          <a:stretch/>
        </p:blipFill>
        <p:spPr bwMode="auto">
          <a:xfrm>
            <a:off x="3134361" y="2451596"/>
            <a:ext cx="4082366" cy="9230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7558887" y="2451596"/>
            <a:ext cx="4262510" cy="923077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4"/>
          <a:srcRect t="83851"/>
          <a:stretch/>
        </p:blipFill>
        <p:spPr bwMode="auto">
          <a:xfrm>
            <a:off x="5232499" y="3812345"/>
            <a:ext cx="3968456" cy="892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5"/>
          <a:srcRect t="86137"/>
          <a:stretch/>
        </p:blipFill>
        <p:spPr bwMode="auto">
          <a:xfrm>
            <a:off x="2814785" y="5466854"/>
            <a:ext cx="4721518" cy="944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>
          <a:blip r:embed="rId6"/>
          <a:stretch>
            <a:fillRect/>
          </a:stretch>
        </p:blipFill>
        <p:spPr>
          <a:xfrm>
            <a:off x="7793503" y="5466854"/>
            <a:ext cx="4178104" cy="8791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1112" y="1998373"/>
            <a:ext cx="319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Fold </a:t>
            </a:r>
            <a:r>
              <a:rPr lang="en-US" smtClean="0"/>
              <a:t>Cross Validation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78240" y="1998373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Single Split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6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F9C2BBD-AAF7-4C85-9BE4-E4C2F52353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EEF8B78-E487-4E1A-8945-35B4041B0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9B4F0B3-5A15-4AAD-B054-8BA920987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CCA43FE3-BC3A-4163-B2D9-721AA0F6F4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88AAD42-9F71-4F14-AE1E-C05DCFC60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99FC1A-096E-4081-ABFB-90FB7396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ROC for Model </a:t>
            </a:r>
            <a:r>
              <a:rPr lang="en-US" sz="4400" dirty="0" smtClean="0">
                <a:solidFill>
                  <a:srgbClr val="FFFFFF"/>
                </a:solidFill>
              </a:rPr>
              <a:t>Assessment </a:t>
            </a:r>
            <a:br>
              <a:rPr lang="en-US" sz="4400" dirty="0" smtClean="0">
                <a:solidFill>
                  <a:srgbClr val="FFFFFF"/>
                </a:solidFill>
              </a:rPr>
            </a:br>
            <a:r>
              <a:rPr lang="en-US" sz="4400" dirty="0" smtClean="0">
                <a:solidFill>
                  <a:srgbClr val="FFFFFF"/>
                </a:solidFill>
              </a:rPr>
              <a:t>Serious Injury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5"/>
          <a:srcRect t="4269" b="15931"/>
          <a:stretch/>
        </p:blipFill>
        <p:spPr bwMode="auto">
          <a:xfrm>
            <a:off x="5468631" y="1191664"/>
            <a:ext cx="6196237" cy="4322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EEF8B78-E487-4E1A-8945-35B4041B0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30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F9C2BBD-AAF7-4C85-9BE4-E4C2F52353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EEF8B78-E487-4E1A-8945-35B4041B0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9B4F0B3-5A15-4AAD-B054-8BA920987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CCA43FE3-BC3A-4163-B2D9-721AA0F6F4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88AAD42-9F71-4F14-AE1E-C05DCFC60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99FC1A-096E-4081-ABFB-90FB7396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ROC for Model </a:t>
            </a:r>
            <a:r>
              <a:rPr lang="en-US" sz="4400" dirty="0" smtClean="0">
                <a:solidFill>
                  <a:srgbClr val="FFFFFF"/>
                </a:solidFill>
              </a:rPr>
              <a:t>Assessment </a:t>
            </a:r>
            <a:br>
              <a:rPr lang="en-US" sz="4400" dirty="0" smtClean="0">
                <a:solidFill>
                  <a:srgbClr val="FFFFFF"/>
                </a:solidFill>
              </a:rPr>
            </a:br>
            <a:r>
              <a:rPr lang="en-US" sz="4400" dirty="0" smtClean="0">
                <a:solidFill>
                  <a:srgbClr val="FFFFFF"/>
                </a:solidFill>
              </a:rPr>
              <a:t>Minor Injury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/>
          <p:nvPr/>
        </p:nvPicPr>
        <p:blipFill rotWithShape="1">
          <a:blip r:embed="rId5"/>
          <a:srcRect t="3821" b="16182"/>
          <a:stretch/>
        </p:blipFill>
        <p:spPr bwMode="auto">
          <a:xfrm>
            <a:off x="5356428" y="1085815"/>
            <a:ext cx="6420644" cy="4372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46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48BB02-9A1B-4746-A383-872B232C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were able to predict injury predictability with our robust models.</a:t>
            </a:r>
          </a:p>
          <a:p>
            <a:r>
              <a:rPr lang="en-US" dirty="0"/>
              <a:t>Provided data is collected on these data points consistently, it can be used for expanding data sets in the future.</a:t>
            </a:r>
          </a:p>
          <a:p>
            <a:r>
              <a:rPr lang="en-US" dirty="0"/>
              <a:t>These models can be implemented for the following situations:</a:t>
            </a:r>
          </a:p>
          <a:p>
            <a:pPr lvl="1"/>
            <a:r>
              <a:rPr lang="en-US" dirty="0"/>
              <a:t>Optimizing Infrastructure</a:t>
            </a:r>
          </a:p>
          <a:p>
            <a:pPr lvl="1"/>
            <a:r>
              <a:rPr lang="en-US" dirty="0"/>
              <a:t>Deploying EMT resources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09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Deployment: Changing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road transportation industry is bracing for a change in paradigm with introduction of self driving vehicles.</a:t>
            </a:r>
          </a:p>
          <a:p>
            <a:r>
              <a:rPr lang="en-US" dirty="0"/>
              <a:t>It can be argued that in future, humans will have less control over their vehicles.</a:t>
            </a:r>
          </a:p>
          <a:p>
            <a:r>
              <a:rPr lang="en-US" dirty="0"/>
              <a:t>From our model, we separated human and non-human factors according to their variable importance. 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1026" name="Picture 2" descr="Image result for self driving c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123" y="2336872"/>
            <a:ext cx="5842456" cy="38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510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Deployment: Random Forest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 Factors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Body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Light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Region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Weather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Population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Human Factors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Alcohol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Drugs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Speed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57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4176345"/>
            <a:ext cx="9613861" cy="1759843"/>
          </a:xfrm>
        </p:spPr>
        <p:txBody>
          <a:bodyPr/>
          <a:lstStyle/>
          <a:p>
            <a:r>
              <a:rPr lang="en-US" dirty="0"/>
              <a:t>The car manufacturers for the self driving cars must test their cars and mitigate risks related to weather and light conditions.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80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Deployment: Effective Response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Emergency Medical Technicians (EMT) are one of the critical first respondents in event of a car accident.</a:t>
            </a:r>
          </a:p>
          <a:p>
            <a:r>
              <a:rPr lang="en-US" dirty="0"/>
              <a:t>From our model, we separated human and non-human factors according to their variable importance.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4350" y="2569369"/>
            <a:ext cx="4700588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5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200" dirty="0"/>
              <a:t>Accident data has been provided by NHTSA. It is collected from thousands of accidents all over the USA.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Data can be used by government and law enforcement agencies.</a:t>
            </a:r>
          </a:p>
          <a:p>
            <a:endParaRPr lang="en-US" sz="2200" dirty="0"/>
          </a:p>
          <a:p>
            <a:r>
              <a:rPr lang="en-US" sz="2200" dirty="0"/>
              <a:t>How the data will help:</a:t>
            </a:r>
          </a:p>
          <a:p>
            <a:pPr lvl="1"/>
            <a:r>
              <a:rPr lang="en-US" sz="1800" dirty="0"/>
              <a:t>Determining the factors which are responsible for mostly responsible for causing accidents.</a:t>
            </a:r>
          </a:p>
          <a:p>
            <a:pPr lvl="1"/>
            <a:r>
              <a:rPr lang="en-US" sz="1800" dirty="0"/>
              <a:t>Classifying the injury severity and drilling down on the the factors associated with a specific injury class.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2" y="2336873"/>
            <a:ext cx="6347941" cy="35993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i="1" dirty="0"/>
              <a:t>NHTSA describes its mission as:</a:t>
            </a:r>
          </a:p>
          <a:p>
            <a:pPr marL="0" indent="0">
              <a:buNone/>
            </a:pP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“Save lives, prevent injuries, reduce vehicle-related crashes.“</a:t>
            </a:r>
          </a:p>
          <a:p>
            <a:pPr marL="0" indent="0">
              <a:buNone/>
            </a:pP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051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Deployment: Random Forest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Antecedent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Alcohol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Body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Drugs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Light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Speed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Reigion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Subsequent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Towed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Deformed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Manner of Collision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Air Bag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01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2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0321" y="4158761"/>
            <a:ext cx="9613861" cy="1777427"/>
          </a:xfrm>
        </p:spPr>
        <p:txBody>
          <a:bodyPr/>
          <a:lstStyle/>
          <a:p>
            <a:r>
              <a:rPr lang="en-US" dirty="0"/>
              <a:t>The EMT teams should be deployed taking into account the frequency of antecedent and subsequent factors and events of the crash. </a:t>
            </a:r>
          </a:p>
        </p:txBody>
      </p:sp>
    </p:spTree>
    <p:extLst>
      <p:ext uri="{BB962C8B-B14F-4D97-AF65-F5344CB8AC3E}">
        <p14:creationId xmlns:p14="http://schemas.microsoft.com/office/powerpoint/2010/main" val="2401661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48BB02-9A1B-4746-A383-872B232C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80321" y="2315497"/>
            <a:ext cx="108381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National Automotive Sampling System (NASS) General Estimates System (GES) Analytical User's Manual 1988-2015.</a:t>
            </a:r>
          </a:p>
        </p:txBody>
      </p:sp>
    </p:spTree>
    <p:extLst>
      <p:ext uri="{BB962C8B-B14F-4D97-AF65-F5344CB8AC3E}">
        <p14:creationId xmlns:p14="http://schemas.microsoft.com/office/powerpoint/2010/main" val="278697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50472"/>
            <a:ext cx="10777388" cy="4710545"/>
          </a:xfrm>
        </p:spPr>
        <p:txBody>
          <a:bodyPr>
            <a:noAutofit/>
          </a:bodyPr>
          <a:lstStyle/>
          <a:p>
            <a:r>
              <a:rPr lang="en-US" sz="2200" dirty="0"/>
              <a:t>Accident file</a:t>
            </a:r>
          </a:p>
          <a:p>
            <a:pPr lvl="1"/>
            <a:r>
              <a:rPr lang="en-US" sz="1800" dirty="0"/>
              <a:t>Contains data about the accidents. </a:t>
            </a:r>
          </a:p>
          <a:p>
            <a:pPr lvl="1"/>
            <a:r>
              <a:rPr lang="en-US" sz="1800" dirty="0"/>
              <a:t>CASENUM is the unique identifier.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2200" dirty="0"/>
              <a:t>Vehicle file</a:t>
            </a:r>
          </a:p>
          <a:p>
            <a:pPr lvl="1"/>
            <a:r>
              <a:rPr lang="en-US" sz="1800" dirty="0"/>
              <a:t>Contains information about the motor vehicle.</a:t>
            </a:r>
          </a:p>
          <a:p>
            <a:pPr lvl="1"/>
            <a:r>
              <a:rPr lang="en-US" sz="1800" dirty="0"/>
              <a:t>Also contains data about driver and pre-crash data.</a:t>
            </a:r>
          </a:p>
          <a:p>
            <a:pPr lvl="1"/>
            <a:r>
              <a:rPr lang="en-US" sz="1800" dirty="0"/>
              <a:t>CASENUM and VEH_NO are the unique identifiers.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Person file</a:t>
            </a:r>
          </a:p>
          <a:p>
            <a:pPr lvl="1"/>
            <a:r>
              <a:rPr lang="en-US" sz="1800" dirty="0"/>
              <a:t>Contains data about motorist and non-motorist people.</a:t>
            </a:r>
          </a:p>
          <a:p>
            <a:pPr lvl="1"/>
            <a:r>
              <a:rPr lang="en-US" sz="1800" dirty="0"/>
              <a:t>CASENUM, VEH_NO, and PER_NO are the unique identifiers.</a:t>
            </a:r>
          </a:p>
          <a:p>
            <a:r>
              <a:rPr lang="en-US" sz="2200" dirty="0"/>
              <a:t>Distract file</a:t>
            </a:r>
          </a:p>
          <a:p>
            <a:pPr lvl="1"/>
            <a:r>
              <a:rPr lang="en-US" sz="1800" dirty="0"/>
              <a:t>Contains data about each driver distraction.</a:t>
            </a:r>
          </a:p>
          <a:p>
            <a:pPr lvl="1"/>
            <a:r>
              <a:rPr lang="en-US" sz="1800" dirty="0"/>
              <a:t>CASENUM, VEH_NO, and MDRDSTRD are the unique identifiers.</a:t>
            </a:r>
          </a:p>
        </p:txBody>
      </p:sp>
    </p:spTree>
    <p:extLst>
      <p:ext uri="{BB962C8B-B14F-4D97-AF65-F5344CB8AC3E}">
        <p14:creationId xmlns:p14="http://schemas.microsoft.com/office/powerpoint/2010/main" val="201610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</a:t>
            </a:r>
            <a:r>
              <a:rPr lang="mr-IN" dirty="0"/>
              <a:t>–</a:t>
            </a:r>
            <a:r>
              <a:rPr lang="en-US" dirty="0"/>
              <a:t> Consolidate and combine the data from multiple data files into one single view as show below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10412" y="3177373"/>
            <a:ext cx="2281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joined and integrated table from the 4 data files consisted of 195 columns and 136,073 rows initially.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0" y="3177373"/>
            <a:ext cx="3279475" cy="3335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576" y="3214351"/>
            <a:ext cx="6119836" cy="32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E-R Diagram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994" y="2336873"/>
            <a:ext cx="5725405" cy="42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5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Variable:</a:t>
            </a:r>
          </a:p>
          <a:p>
            <a:pPr lvl="1"/>
            <a:r>
              <a:rPr lang="en-US" dirty="0"/>
              <a:t>INJ_SEV</a:t>
            </a:r>
          </a:p>
          <a:p>
            <a:pPr lvl="2"/>
            <a:r>
              <a:rPr lang="en-US" dirty="0"/>
              <a:t>0 – No apparent Injury</a:t>
            </a:r>
          </a:p>
          <a:p>
            <a:pPr lvl="2"/>
            <a:r>
              <a:rPr lang="en-US" dirty="0"/>
              <a:t>1 – possible injury</a:t>
            </a:r>
          </a:p>
          <a:p>
            <a:pPr lvl="2"/>
            <a:r>
              <a:rPr lang="en-US" dirty="0"/>
              <a:t>2 – suspected minor injury</a:t>
            </a:r>
          </a:p>
          <a:p>
            <a:pPr lvl="2"/>
            <a:r>
              <a:rPr lang="en-US" dirty="0"/>
              <a:t>3 – suspected serious injury</a:t>
            </a:r>
          </a:p>
          <a:p>
            <a:pPr lvl="2"/>
            <a:r>
              <a:rPr lang="en-US" dirty="0"/>
              <a:t>4 – fatal injury</a:t>
            </a:r>
          </a:p>
          <a:p>
            <a:pPr lvl="2"/>
            <a:r>
              <a:rPr lang="en-US" dirty="0"/>
              <a:t>5 – injured, severity Unknown</a:t>
            </a:r>
          </a:p>
          <a:p>
            <a:pPr lvl="2"/>
            <a:r>
              <a:rPr lang="en-US" dirty="0"/>
              <a:t>6 – Died prior to crash</a:t>
            </a:r>
          </a:p>
          <a:p>
            <a:pPr lvl="2"/>
            <a:r>
              <a:rPr lang="en-US" dirty="0"/>
              <a:t>9 – Unknown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32" y="2422991"/>
            <a:ext cx="5031150" cy="3513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356" y="2422991"/>
            <a:ext cx="1472841" cy="35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The next step was selecting the variables associated with the  reasons causing injury and to do so we used a column filter with the specifications as shown below:</a:t>
            </a:r>
          </a:p>
          <a:p>
            <a:pPr marL="0" indent="0">
              <a:buNone/>
            </a:pPr>
            <a:r>
              <a:rPr lang="en-US" dirty="0"/>
              <a:t>                       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44" y="3493477"/>
            <a:ext cx="3535154" cy="2727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50" y="3382614"/>
            <a:ext cx="5588419" cy="30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2325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880</Words>
  <Application>Microsoft Macintosh PowerPoint</Application>
  <PresentationFormat>Widescreen</PresentationFormat>
  <Paragraphs>189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Mangal</vt:lpstr>
      <vt:lpstr>Trebuchet MS</vt:lpstr>
      <vt:lpstr>Arial</vt:lpstr>
      <vt:lpstr>Berlin</vt:lpstr>
      <vt:lpstr>MSIS 5633  Understanding causes of Injury Severity in Accidents</vt:lpstr>
      <vt:lpstr>Overview</vt:lpstr>
      <vt:lpstr>Business Understanding</vt:lpstr>
      <vt:lpstr>BUSINESS UNDERSTANDING</vt:lpstr>
      <vt:lpstr>DATA UNDERSTANDING</vt:lpstr>
      <vt:lpstr>DATA UNDERSTANDING</vt:lpstr>
      <vt:lpstr>DATA UNDERSTANDING</vt:lpstr>
      <vt:lpstr>DATA UNDERSTANDING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Model Building</vt:lpstr>
      <vt:lpstr>Decision Tree</vt:lpstr>
      <vt:lpstr>Decision Tree</vt:lpstr>
      <vt:lpstr>Decision Tree Learner</vt:lpstr>
      <vt:lpstr>Decision Tree Predictor</vt:lpstr>
      <vt:lpstr>Decision Tree Confusion Matrix</vt:lpstr>
      <vt:lpstr>Random Forest</vt:lpstr>
      <vt:lpstr>Random Forest Learner</vt:lpstr>
      <vt:lpstr>Random Forest Predictor</vt:lpstr>
      <vt:lpstr>Random Forest Confusion Matrix</vt:lpstr>
      <vt:lpstr>Artificial Neural Network</vt:lpstr>
      <vt:lpstr>Artificial Neural Network Learner</vt:lpstr>
      <vt:lpstr>Artificial Neural Network Predictor</vt:lpstr>
      <vt:lpstr>Artificial Neural Network Confusion Matrix</vt:lpstr>
      <vt:lpstr>Accuracy Matrix for Model Assessment</vt:lpstr>
      <vt:lpstr>ROC for Model Assessment  Serious Injury</vt:lpstr>
      <vt:lpstr>ROC for Model Assessment  Minor Injury</vt:lpstr>
      <vt:lpstr>Model Deployment</vt:lpstr>
      <vt:lpstr>Model Deployment: Changing Times</vt:lpstr>
      <vt:lpstr>Model Deployment: Random Forest</vt:lpstr>
      <vt:lpstr>Recommendation 1 </vt:lpstr>
      <vt:lpstr>Model Deployment: Effective Response</vt:lpstr>
      <vt:lpstr>Model Deployment: Random Forest</vt:lpstr>
      <vt:lpstr>Recommendation 2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MSIS 5633  Understanding causes of Injury Severity in Accidents</dc:title>
  <dc:creator>ankit singh</dc:creator>
  <cp:lastModifiedBy>Saumitra Joshi</cp:lastModifiedBy>
  <cp:revision>11</cp:revision>
  <dcterms:created xsi:type="dcterms:W3CDTF">2018-12-04T23:51:55Z</dcterms:created>
  <dcterms:modified xsi:type="dcterms:W3CDTF">2018-12-14T04:29:50Z</dcterms:modified>
</cp:coreProperties>
</file>